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75" r:id="rId4"/>
    <p:sldId id="261" r:id="rId5"/>
    <p:sldId id="259" r:id="rId6"/>
    <p:sldId id="262" r:id="rId7"/>
    <p:sldId id="263" r:id="rId8"/>
    <p:sldId id="264" r:id="rId9"/>
    <p:sldId id="269" r:id="rId10"/>
    <p:sldId id="276" r:id="rId11"/>
    <p:sldId id="265" r:id="rId12"/>
    <p:sldId id="273" r:id="rId13"/>
    <p:sldId id="281" r:id="rId14"/>
    <p:sldId id="278" r:id="rId15"/>
    <p:sldId id="268" r:id="rId16"/>
    <p:sldId id="274" r:id="rId17"/>
    <p:sldId id="270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020"/>
    <p:restoredTop sz="58000"/>
  </p:normalViewPr>
  <p:slideViewPr>
    <p:cSldViewPr snapToGrid="0" snapToObjects="1">
      <p:cViewPr varScale="1">
        <p:scale>
          <a:sx n="40" d="100"/>
          <a:sy n="40" d="100"/>
        </p:scale>
        <p:origin x="240" y="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2963E-862C-2847-A09E-E135BFC6F059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51C32-7D7C-FD43-ABF9-575E71A54F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82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/>
              <a:t>読み上げ： 「さっそくクイズです。地球の陸のうち、森はどれくらいあると思いますか。10分の1、3分の1、3分の2。」</a:t>
            </a:r>
          </a:p>
          <a:p>
            <a:r>
              <a:rPr lang="ja-JP" altLang="ja-JP" sz="1200"/>
              <a:t>進め方：3つの答えで手を挙げてもらい、次のスライドで答え合わせ。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47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「こたえは</a:t>
            </a:r>
            <a:r>
              <a:rPr lang="ja-JP" altLang="ja-JP" b="1"/>
              <a:t>3分の1</a:t>
            </a:r>
            <a:r>
              <a:rPr lang="ja-JP" altLang="ja-JP"/>
              <a:t>です。世界の森の広さは</a:t>
            </a:r>
            <a:r>
              <a:rPr lang="ja-JP" altLang="ja-JP" b="1"/>
              <a:t>40.6億ha（ヘクタール）</a:t>
            </a:r>
            <a:r>
              <a:rPr lang="ja-JP" altLang="ja-JP"/>
              <a:t>、地球の陸の3分の1が森なんです。」</a:t>
            </a:r>
          </a:p>
          <a:p>
            <a:r>
              <a:rPr lang="ja-JP" altLang="ja-JP"/>
              <a:t>補足：「haは広さのたんい。1haは、だいたい学校のプールがたくさん入るくらいの広さ</a:t>
            </a:r>
            <a:r>
              <a:rPr lang="ja-JP" altLang="en-US"/>
              <a:t>です</a:t>
            </a:r>
            <a:r>
              <a:rPr lang="ja-JP" altLang="ja-JP"/>
              <a:t>。」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==========</a:t>
            </a:r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世界の森林面積は約</a:t>
            </a:r>
            <a:r>
              <a:rPr kumimoji="1" lang="en-US" altLang="ja-JP" dirty="0"/>
              <a:t>40.6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で、陸地面積の約</a:t>
            </a:r>
            <a:r>
              <a:rPr kumimoji="1" lang="en-US" altLang="ja-JP" dirty="0"/>
              <a:t>31</a:t>
            </a:r>
            <a:r>
              <a:rPr kumimoji="1" lang="ja-JP" altLang="en-US"/>
              <a:t>％。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569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/>
              <a:t>「でも</a:t>
            </a:r>
            <a:r>
              <a:rPr lang="ja-JP" altLang="en-US"/>
              <a:t>、</a:t>
            </a:r>
            <a:r>
              <a:rPr lang="ja-JP" altLang="ja-JP"/>
              <a:t>世界では、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1990～2020年の30年間に、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約</a:t>
            </a:r>
            <a:r>
              <a:rPr lang="ja-JP" altLang="ja-JP" b="1"/>
              <a:t>4.2億ha</a:t>
            </a:r>
            <a:r>
              <a:rPr lang="ja-JP" altLang="ja-JP"/>
              <a:t>の森がなくなりました。これは日本の国土の</a:t>
            </a:r>
            <a:r>
              <a:rPr lang="ja-JP" altLang="ja-JP" b="1"/>
              <a:t>約1.1倍</a:t>
            </a:r>
            <a:r>
              <a:rPr lang="ja-JP" altLang="ja-JP"/>
              <a:t>、日本がすっぽり消えるくらいの広さです。</a:t>
            </a:r>
            <a:r>
              <a:rPr lang="ja-JP" altLang="en-US"/>
              <a:t>」</a:t>
            </a:r>
            <a:br>
              <a:rPr lang="en-US" altLang="ja-JP" dirty="0"/>
            </a:br>
            <a:r>
              <a:rPr lang="ja-JP" altLang="en-US"/>
              <a:t>最近は、森を守ろうという意識が高まりつつあり、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森林減少のペースは、近年低下しています。</a:t>
            </a:r>
          </a:p>
          <a:p>
            <a:endParaRPr lang="ja-JP" altLang="ja-JP"/>
          </a:p>
          <a:p>
            <a:r>
              <a:rPr lang="ja-JP" altLang="ja-JP"/>
              <a:t>問いかけ：「どうして森はなくなってしまうんだろう？」（</a:t>
            </a:r>
            <a:r>
              <a:rPr lang="ja-JP" altLang="en-US"/>
              <a:t>想定される答え：</a:t>
            </a:r>
            <a:r>
              <a:rPr lang="ja-JP" altLang="ja-JP"/>
              <a:t>畑にする・町にする・木を切りすぎる）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＝＝＝＝＝＝＝</a:t>
            </a:r>
            <a:endParaRPr kumimoji="1" lang="en-US" altLang="ja-JP" dirty="0"/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※1990</a:t>
            </a:r>
            <a:r>
              <a:rPr kumimoji="1" lang="ja-JP" altLang="en-US"/>
              <a:t>年以降、農地などへの転換によって失われた森林は世界で約</a:t>
            </a:r>
            <a:r>
              <a:rPr kumimoji="1" lang="en-US" altLang="ja-JP" dirty="0"/>
              <a:t>4.2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。日本の国土面積の約</a:t>
            </a:r>
            <a:r>
              <a:rPr kumimoji="1" lang="en-US" altLang="ja-JP" dirty="0"/>
              <a:t>11</a:t>
            </a:r>
            <a:r>
              <a:rPr kumimoji="1" lang="ja-JP" altLang="en-US"/>
              <a:t>倍に相当。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080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「なくなる速さもすごいです。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30年間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に減った量ををわかりやすくすると、</a:t>
            </a:r>
            <a:r>
              <a:rPr lang="ja-JP" altLang="en-US" b="1"/>
              <a:t>約</a:t>
            </a:r>
            <a:r>
              <a:rPr lang="en-US" altLang="ja-JP" b="1" dirty="0"/>
              <a:t>1</a:t>
            </a:r>
            <a:r>
              <a:rPr lang="ja-JP" altLang="en-US" b="1"/>
              <a:t>日と半分で</a:t>
            </a:r>
            <a:r>
              <a:rPr lang="ja-JP" altLang="ja-JP" b="1"/>
              <a:t>、東京23区</a:t>
            </a:r>
            <a:r>
              <a:rPr lang="ja-JP" altLang="ja-JP"/>
              <a:t>とおなじ広さの森が消えて、</a:t>
            </a:r>
            <a:r>
              <a:rPr lang="ja-JP" altLang="en-US" b="1"/>
              <a:t>毎秒、</a:t>
            </a:r>
            <a:r>
              <a:rPr lang="ja-JP" altLang="ja-JP" b="1"/>
              <a:t>テニスコート17面</a:t>
            </a:r>
            <a:r>
              <a:rPr lang="ja-JP" altLang="ja-JP"/>
              <a:t>ぶんがなくなっています</a:t>
            </a:r>
            <a:r>
              <a:rPr lang="ja-JP" altLang="en-US"/>
              <a:t>！</a:t>
            </a:r>
            <a:r>
              <a:rPr lang="ja-JP" altLang="ja-JP"/>
              <a:t>」</a:t>
            </a:r>
          </a:p>
          <a:p>
            <a:r>
              <a:rPr lang="ja-JP" altLang="ja-JP"/>
              <a:t>進め方：「いま1、2、3……と数えたあいだにも、コートが50面ぶん消え</a:t>
            </a:r>
            <a:r>
              <a:rPr lang="ja-JP" altLang="en-US"/>
              <a:t>てしまいました</a:t>
            </a:r>
            <a:r>
              <a:rPr lang="ja-JP" altLang="ja-JP"/>
              <a:t>」と実感させる。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ーーーーーーーーーー</a:t>
            </a:r>
            <a:endParaRPr kumimoji="1" lang="en-US" altLang="ja-JP" dirty="0"/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」、東京都「東京都の統計」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www.toukei.metro.tokyo.lg.jp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kurasi</a:t>
            </a:r>
            <a:r>
              <a:rPr kumimoji="1" lang="en-US" altLang="ja-JP" dirty="0"/>
              <a:t>/2026/ku26-23.htm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※1990</a:t>
            </a:r>
            <a:r>
              <a:rPr kumimoji="1" lang="ja-JP" altLang="en-US"/>
              <a:t>～</a:t>
            </a:r>
            <a:r>
              <a:rPr kumimoji="1" lang="en-US" altLang="ja-JP" dirty="0"/>
              <a:t>2020</a:t>
            </a:r>
            <a:r>
              <a:rPr kumimoji="1" lang="ja-JP" altLang="en-US"/>
              <a:t>年に失われた森林面積約</a:t>
            </a:r>
            <a:r>
              <a:rPr kumimoji="1" lang="en-US" altLang="ja-JP" dirty="0"/>
              <a:t>4.2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を</a:t>
            </a:r>
            <a:r>
              <a:rPr kumimoji="1" lang="en-US" altLang="ja-JP" dirty="0"/>
              <a:t>30</a:t>
            </a:r>
            <a:r>
              <a:rPr kumimoji="1" lang="ja-JP" altLang="en-US"/>
              <a:t>年間で平均して換算。東京</a:t>
            </a:r>
            <a:r>
              <a:rPr kumimoji="1" lang="en-US" altLang="ja-JP" dirty="0"/>
              <a:t>23</a:t>
            </a:r>
            <a:r>
              <a:rPr kumimoji="1" lang="ja-JP" altLang="en-US"/>
              <a:t>区の面積は約</a:t>
            </a:r>
            <a:r>
              <a:rPr kumimoji="1" lang="en-US" altLang="ja-JP" dirty="0"/>
              <a:t>628km²</a:t>
            </a:r>
            <a:r>
              <a:rPr kumimoji="1" lang="ja-JP" altLang="en-US"/>
              <a:t>、テニスコート</a:t>
            </a:r>
            <a:r>
              <a:rPr kumimoji="1" lang="en-US" altLang="ja-JP" dirty="0"/>
              <a:t>1</a:t>
            </a:r>
            <a:r>
              <a:rPr kumimoji="1" lang="ja-JP" altLang="en-US"/>
              <a:t>面はダブルスコート約</a:t>
            </a:r>
            <a:r>
              <a:rPr kumimoji="1" lang="en-US" altLang="ja-JP" dirty="0"/>
              <a:t>261㎡</a:t>
            </a:r>
            <a:r>
              <a:rPr kumimoji="1" lang="ja-JP" altLang="en-US"/>
              <a:t>として計算。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85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「では日本はどうでしょう。日本は国土の</a:t>
            </a:r>
            <a:r>
              <a:rPr lang="ja-JP" altLang="ja-JP" b="1"/>
              <a:t>3分の2</a:t>
            </a:r>
            <a:r>
              <a:rPr lang="ja-JP" altLang="ja-JP"/>
              <a:t>が森。広さは</a:t>
            </a:r>
            <a:r>
              <a:rPr lang="ja-JP" altLang="ja-JP" b="1"/>
              <a:t>2,502万ha</a:t>
            </a:r>
            <a:r>
              <a:rPr lang="ja-JP" altLang="ja-JP"/>
              <a:t>で、世界の平均よりずっと森が多い国です。」</a:t>
            </a:r>
          </a:p>
          <a:p>
            <a:r>
              <a:rPr lang="ja-JP" altLang="ja-JP"/>
              <a:t>問いかけ：「日本は、森の多い国だと思っていましたか？」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＝＝＝＝＝＝＝＝＝＝＝＝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出典：林野庁「木材需給の動向」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hakusyo</a:t>
            </a:r>
            <a:r>
              <a:rPr kumimoji="1" lang="en-US" altLang="ja-JP" dirty="0"/>
              <a:t>/r7hakusyo_h/all/chap3_1_2.html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木材自給率は</a:t>
            </a:r>
            <a:r>
              <a:rPr kumimoji="1" lang="en-US" altLang="ja-JP" dirty="0"/>
              <a:t>2002</a:t>
            </a:r>
            <a:r>
              <a:rPr kumimoji="1" lang="ja-JP" altLang="en-US"/>
              <a:t>年</a:t>
            </a:r>
            <a:r>
              <a:rPr kumimoji="1" lang="en-US" altLang="ja-JP" dirty="0"/>
              <a:t>18.8</a:t>
            </a:r>
            <a:r>
              <a:rPr kumimoji="1" lang="ja-JP" altLang="en-US"/>
              <a:t>％、</a:t>
            </a:r>
            <a:r>
              <a:rPr kumimoji="1" lang="en-US" altLang="ja-JP" dirty="0"/>
              <a:t>2024</a:t>
            </a:r>
            <a:r>
              <a:rPr kumimoji="1" lang="ja-JP" altLang="en-US"/>
              <a:t>年</a:t>
            </a:r>
            <a:r>
              <a:rPr kumimoji="1" lang="en-US" altLang="ja-JP" dirty="0"/>
              <a:t>42.5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289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読み上げ： 「じゃあ、木を切るのはダメなことでしょうか。進め方：この問いで20秒ほど考えさせる／隣の人と話させてから次へ。</a:t>
            </a:r>
          </a:p>
          <a:p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137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読み上げ： 「木は、</a:t>
            </a:r>
            <a:r>
              <a:rPr lang="ja-JP" altLang="ja-JP" b="1"/>
              <a:t>そだてて、つかって、また植え</a:t>
            </a:r>
            <a:r>
              <a:rPr lang="ja-JP" altLang="en-US" b="1"/>
              <a:t>ることができます。</a:t>
            </a:r>
            <a:r>
              <a:rPr lang="ja-JP" altLang="ja-JP"/>
              <a:t>このじゅんかんができていれば、森はなくなりません。」</a:t>
            </a:r>
          </a:p>
          <a:p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585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でも、植林すればいいというわけではありません。</a:t>
            </a:r>
            <a:br>
              <a:rPr kumimoji="1" lang="en-US" altLang="ja-JP" dirty="0"/>
            </a:br>
            <a:r>
              <a:rPr kumimoji="1" lang="ja-JP" altLang="en-US"/>
              <a:t>世界の森では、動物や人が暮らす自然の森を切り拓き、生物が住めない植林の畑のようにしてしまう問題があります。</a:t>
            </a:r>
            <a:br>
              <a:rPr kumimoji="1" lang="en-US" altLang="ja-JP" dirty="0"/>
            </a:br>
            <a:r>
              <a:rPr kumimoji="1" lang="ja-JP" altLang="en-US"/>
              <a:t>また、日本ではせっかく植林しても放置してしまい、荒れ果てた森になってしまう地域が増えています。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014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森を上手に活用するためには、ちゃんと生き物や環境を考えながら</a:t>
            </a:r>
            <a:br>
              <a:rPr kumimoji="1" lang="en-US" altLang="ja-JP" dirty="0"/>
            </a:br>
            <a:r>
              <a:rPr kumimoji="1" lang="ja-JP" altLang="en-US"/>
              <a:t>森の手入れをし、木材を大切に使いながら森をじゅんかんさせることが大切です。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そして、それがちゃんとできているか、確認することが大切です。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627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そこで、森の木をみだりに切ったり、焼いたりすることをしないのはもちろん、</a:t>
            </a:r>
            <a:endParaRPr kumimoji="1" lang="en-US" altLang="ja-JP" dirty="0"/>
          </a:p>
          <a:p>
            <a:r>
              <a:rPr kumimoji="1" lang="ja-JP" altLang="en-US"/>
              <a:t>人や動物、環境のことも考えて、ちゃんと「じゅんかん」させている森かを調べ、認証する制度があります。</a:t>
            </a:r>
            <a:endParaRPr kumimoji="1" lang="en-US" altLang="ja-JP" dirty="0"/>
          </a:p>
          <a:p>
            <a:r>
              <a:rPr kumimoji="1" lang="ja-JP" altLang="en-US"/>
              <a:t>これを目印にすると、森を活用しながら守ることにつながります。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078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また、日本の森を活用するためには、気を使うことが大切。</a:t>
            </a:r>
            <a:r>
              <a:rPr lang="ja-JP" altLang="ja-JP"/>
              <a:t>日本で使う木のうち、日本の木のわりあいは</a:t>
            </a:r>
            <a:r>
              <a:rPr lang="ja-JP" altLang="ja-JP" b="1"/>
              <a:t>42.5%</a:t>
            </a:r>
            <a:r>
              <a:rPr lang="ja-JP" altLang="ja-JP"/>
              <a:t>。2002年は18.8%まで下がりましたが、そこからぐんぐん回復しています。」</a:t>
            </a:r>
          </a:p>
          <a:p>
            <a:r>
              <a:rPr lang="ja-JP" altLang="ja-JP"/>
              <a:t>問いかけ：「グラフはどんな形になっている？」（上がっている＝いい方向）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＝＝＝＝＝＝＝＝＝＝＝＝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出典：林野庁「木材需給の動向」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hakusyo</a:t>
            </a:r>
            <a:r>
              <a:rPr kumimoji="1" lang="en-US" altLang="ja-JP" dirty="0"/>
              <a:t>/r7hakusyo_h/all/chap3_1_2.html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木材自給率は</a:t>
            </a:r>
            <a:r>
              <a:rPr kumimoji="1" lang="en-US" altLang="ja-JP" dirty="0"/>
              <a:t>2002</a:t>
            </a:r>
            <a:r>
              <a:rPr kumimoji="1" lang="ja-JP" altLang="en-US"/>
              <a:t>年</a:t>
            </a:r>
            <a:r>
              <a:rPr kumimoji="1" lang="en-US" altLang="ja-JP" dirty="0"/>
              <a:t>18.8</a:t>
            </a:r>
            <a:r>
              <a:rPr kumimoji="1" lang="ja-JP" altLang="en-US"/>
              <a:t>％、</a:t>
            </a:r>
            <a:r>
              <a:rPr kumimoji="1" lang="en-US" altLang="ja-JP" dirty="0"/>
              <a:t>2024</a:t>
            </a:r>
            <a:r>
              <a:rPr kumimoji="1" lang="ja-JP" altLang="en-US"/>
              <a:t>年</a:t>
            </a:r>
            <a:r>
              <a:rPr kumimoji="1" lang="en-US" altLang="ja-JP" dirty="0"/>
              <a:t>42.5</a:t>
            </a:r>
            <a:r>
              <a:rPr kumimoji="1" lang="ja-JP" altLang="en-US"/>
              <a:t>％。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012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日本の木を使う活動は、国や民間企業でも活発化しています。</a:t>
            </a:r>
            <a:br>
              <a:rPr kumimoji="1" lang="en-US" altLang="ja-JP" dirty="0"/>
            </a:br>
            <a:r>
              <a:rPr kumimoji="1" lang="ja-JP" altLang="en-US"/>
              <a:t>まだ少ないのですが、こうしたマークを参考にするとよいでしょう。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837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国産の木材はさまざまなものに使われています。</a:t>
            </a:r>
            <a:br>
              <a:rPr kumimoji="1" lang="en-US" altLang="ja-JP" dirty="0"/>
            </a:br>
            <a:r>
              <a:rPr kumimoji="1" lang="ja-JP" altLang="en-US"/>
              <a:t>一番多いのが、「パルプ・チップ」で、</a:t>
            </a:r>
            <a:r>
              <a:rPr lang="ja-JP" altLang="ja-JP"/>
              <a:t>紙</a:t>
            </a:r>
            <a:r>
              <a:rPr lang="ja-JP" altLang="en-US"/>
              <a:t>や</a:t>
            </a:r>
            <a:r>
              <a:rPr lang="ja-JP" altLang="ja-JP"/>
              <a:t>ティッシュ・段ボール・木質ボードなど</a:t>
            </a:r>
            <a:r>
              <a:rPr lang="ja-JP" altLang="en-US"/>
              <a:t>に使われます。</a:t>
            </a:r>
            <a:endParaRPr kumimoji="1" lang="en-US" altLang="ja-JP" dirty="0"/>
          </a:p>
          <a:p>
            <a:r>
              <a:rPr kumimoji="1" lang="ja-JP" altLang="en-US"/>
              <a:t>その一部の「チップ」が燃料材とと含めて、燃やして発電する「バイオマス発電」にも使われています。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ところで、皆さんにとって一番身近な「紙」の原料の割合はどうなっていると思いますか？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/>
              <a:t>＝＝＝＝＝＝＝＝</a:t>
            </a:r>
            <a:br>
              <a:rPr kumimoji="1" lang="en-US" altLang="ja-JP" dirty="0"/>
            </a:br>
            <a:r>
              <a:rPr kumimoji="1" lang="ja-JP" altLang="en-US"/>
              <a:t>出典：林野庁「令和</a:t>
            </a:r>
            <a:r>
              <a:rPr kumimoji="1" lang="en-US" altLang="ja-JP" dirty="0"/>
              <a:t>6</a:t>
            </a:r>
            <a:r>
              <a:rPr kumimoji="1" lang="ja-JP" altLang="en-US"/>
              <a:t>年（</a:t>
            </a:r>
            <a:r>
              <a:rPr kumimoji="1" lang="en-US" altLang="ja-JP" dirty="0"/>
              <a:t>2024</a:t>
            </a:r>
            <a:r>
              <a:rPr kumimoji="1" lang="ja-JP" altLang="en-US"/>
              <a:t>年）木材需給表」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/j/press/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/251121.html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※2024</a:t>
            </a:r>
            <a:r>
              <a:rPr kumimoji="1" lang="ja-JP" altLang="en-US"/>
              <a:t>年の木材需要量に占める割合。製材用</a:t>
            </a:r>
            <a:r>
              <a:rPr kumimoji="1" lang="en-US" altLang="ja-JP" dirty="0"/>
              <a:t>27.3</a:t>
            </a:r>
            <a:r>
              <a:rPr kumimoji="1" lang="ja-JP" altLang="en-US"/>
              <a:t>％、パルプ・チップ用</a:t>
            </a:r>
            <a:r>
              <a:rPr kumimoji="1" lang="en-US" altLang="ja-JP" dirty="0"/>
              <a:t>32.8</a:t>
            </a:r>
            <a:r>
              <a:rPr kumimoji="1" lang="ja-JP" altLang="en-US"/>
              <a:t>％、合板用</a:t>
            </a:r>
            <a:r>
              <a:rPr kumimoji="1" lang="en-US" altLang="ja-JP" dirty="0"/>
              <a:t>9.4</a:t>
            </a:r>
            <a:r>
              <a:rPr kumimoji="1" lang="ja-JP" altLang="en-US"/>
              <a:t>％、燃料材・その他約</a:t>
            </a:r>
            <a:r>
              <a:rPr kumimoji="1" lang="en-US" altLang="ja-JP" dirty="0"/>
              <a:t>30.5</a:t>
            </a:r>
            <a:r>
              <a:rPr kumimoji="1" lang="ja-JP" altLang="en-US"/>
              <a:t>％。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821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紙の原料は、古紙が約</a:t>
            </a:r>
            <a:r>
              <a:rPr lang="en-US" altLang="ja-JP" dirty="0"/>
              <a:t>70%</a:t>
            </a:r>
            <a:r>
              <a:rPr lang="ja-JP" altLang="en-US"/>
              <a:t>、パルプが</a:t>
            </a:r>
            <a:r>
              <a:rPr lang="en-US" altLang="ja-JP" dirty="0"/>
              <a:t>30</a:t>
            </a:r>
            <a:r>
              <a:rPr lang="ja-JP" altLang="en-US"/>
              <a:t>％となっています。</a:t>
            </a:r>
            <a:br>
              <a:rPr lang="en-US" altLang="ja-JP" dirty="0"/>
            </a:br>
            <a:r>
              <a:rPr lang="ja-JP" altLang="en-US"/>
              <a:t>紙パルプの原料となる木材は、輸入材が</a:t>
            </a:r>
            <a:r>
              <a:rPr lang="en-US" altLang="ja-JP" dirty="0"/>
              <a:t>74%</a:t>
            </a:r>
            <a:r>
              <a:rPr lang="ja-JP" altLang="en-US"/>
              <a:t>、国産材が</a:t>
            </a:r>
            <a:r>
              <a:rPr lang="en-US" altLang="ja-JP" dirty="0"/>
              <a:t>26</a:t>
            </a:r>
            <a:r>
              <a:rPr lang="ja-JP" altLang="en-US"/>
              <a:t>％程度になっています。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/>
              <a:t>古紙を含めたら、「国産の材料が多いな」と思いがちですが、</a:t>
            </a:r>
            <a:br>
              <a:rPr lang="en-US" altLang="ja-JP" dirty="0"/>
            </a:br>
            <a:r>
              <a:rPr lang="ja-JP" altLang="en-US"/>
              <a:t>古紙の原料はもともと多くが輸入材なので、紙の原料はまだまだ外国産の木材に頼っているといえるでしょう。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</a:t>
            </a:r>
            <a:endParaRPr kumimoji="1" lang="en-US" altLang="ja-JP" dirty="0"/>
          </a:p>
          <a:p>
            <a:r>
              <a:rPr kumimoji="1" lang="ja-JP" altLang="en-US"/>
              <a:t>出典：日本製紙連合会「製紙産業の概要」「パルプ材」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/states/brief/</a:t>
            </a:r>
            <a:r>
              <a:rPr kumimoji="1" lang="en-US" altLang="ja-JP" dirty="0" err="1"/>
              <a:t>index.html</a:t>
            </a:r>
            <a:endParaRPr kumimoji="1" lang="en-US" altLang="ja-JP" dirty="0"/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/states/pulpwood/</a:t>
            </a:r>
            <a:r>
              <a:rPr kumimoji="1" lang="en-US" altLang="ja-JP" dirty="0" err="1"/>
              <a:t>index.html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紙の原料は古紙が約</a:t>
            </a:r>
            <a:r>
              <a:rPr kumimoji="1" lang="en-US" altLang="ja-JP" dirty="0"/>
              <a:t>7</a:t>
            </a:r>
            <a:r>
              <a:rPr kumimoji="1" lang="ja-JP" altLang="en-US"/>
              <a:t>割、パルプが約</a:t>
            </a:r>
            <a:r>
              <a:rPr kumimoji="1" lang="en-US" altLang="ja-JP" dirty="0"/>
              <a:t>3</a:t>
            </a:r>
            <a:r>
              <a:rPr kumimoji="1" lang="ja-JP" altLang="en-US"/>
              <a:t>割。</a:t>
            </a:r>
            <a:r>
              <a:rPr kumimoji="1" lang="en-US" altLang="ja-JP" dirty="0"/>
              <a:t>2024</a:t>
            </a:r>
            <a:r>
              <a:rPr kumimoji="1" lang="ja-JP" altLang="en-US"/>
              <a:t>年のパルプ材は国産材約</a:t>
            </a:r>
            <a:r>
              <a:rPr kumimoji="1" lang="en-US" altLang="ja-JP" dirty="0"/>
              <a:t>26</a:t>
            </a:r>
            <a:r>
              <a:rPr kumimoji="1" lang="ja-JP" altLang="en-US"/>
              <a:t>％、輸入材約</a:t>
            </a:r>
            <a:r>
              <a:rPr kumimoji="1" lang="en-US" altLang="ja-JP" dirty="0"/>
              <a:t>74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722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</a:t>
            </a:r>
            <a:r>
              <a:rPr lang="ja-JP" altLang="en-US"/>
              <a:t>ただし、</a:t>
            </a:r>
            <a:r>
              <a:rPr lang="ja-JP" altLang="ja-JP"/>
              <a:t>日本にはとくいなことがあります。使った紙を集めるわりあいは</a:t>
            </a:r>
            <a:r>
              <a:rPr lang="ja-JP" altLang="ja-JP" b="1"/>
              <a:t>81.7%</a:t>
            </a:r>
            <a:r>
              <a:rPr lang="ja-JP" altLang="ja-JP"/>
              <a:t>、それをもう一度紙にするわりあいは</a:t>
            </a:r>
            <a:r>
              <a:rPr lang="ja-JP" altLang="ja-JP" b="1"/>
              <a:t>66.6%</a:t>
            </a:r>
            <a:r>
              <a:rPr lang="ja-JP" altLang="ja-JP"/>
              <a:t>。世界でもトップクラスです。」</a:t>
            </a:r>
          </a:p>
          <a:p>
            <a:r>
              <a:rPr lang="ja-JP" altLang="ja-JP"/>
              <a:t>「みんなが古紙回収に出した紙が、また新しい紙になっている</a:t>
            </a:r>
            <a:r>
              <a:rPr lang="ja-JP" altLang="en-US"/>
              <a:t>んです</a:t>
            </a:r>
            <a:r>
              <a:rPr lang="ja-JP" altLang="ja-JP"/>
              <a:t>」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出典：日本製紙連合会「古紙」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/states/used-paper/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※2024</a:t>
            </a:r>
            <a:r>
              <a:rPr kumimoji="1" lang="ja-JP" altLang="en-US"/>
              <a:t>年の古紙利用率</a:t>
            </a:r>
            <a:r>
              <a:rPr kumimoji="1" lang="en-US" altLang="ja-JP" dirty="0"/>
              <a:t>66.6</a:t>
            </a:r>
            <a:r>
              <a:rPr kumimoji="1" lang="ja-JP" altLang="en-US"/>
              <a:t>％、古紙回収率</a:t>
            </a:r>
            <a:r>
              <a:rPr kumimoji="1" lang="en-US" altLang="ja-JP" dirty="0"/>
              <a:t>81.7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818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「森の木材を大切に使うために、古紙を上手に使うことも重要です。古紙を使っていることを知らせるマークがあります。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エコマークは、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商品のライフサイクル全体を考慮し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環境への負荷が少ないと認められた商品・サービスにつく環境ラベル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/>
              <a:t>グリーンマークは、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一定以上の古紙を原料として利用した紙・紙製品などにつく環境ラベル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dirty="0"/>
              <a:t>R</a:t>
            </a:r>
            <a:r>
              <a:rPr kumimoji="1" lang="ja-JP" altLang="en-US"/>
              <a:t>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古紙パルプの配合率などを表示するために使われるマーク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とそれぞれ意味があります。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469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最後のまとめです。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/>
              <a:t>学んだことを踏まえて、</a:t>
            </a:r>
            <a:r>
              <a:rPr lang="ja-JP" altLang="ja-JP"/>
              <a:t>きょうからできることを考えてみましょう。</a:t>
            </a:r>
            <a:br>
              <a:rPr lang="en-US" altLang="ja-JP" dirty="0"/>
            </a:br>
            <a:r>
              <a:rPr lang="ja-JP" altLang="ja-JP" b="1"/>
              <a:t>紙を大切に使う、マークのついたものを選ぶ、日本の木を使う</a:t>
            </a:r>
            <a:r>
              <a:rPr lang="ja-JP" altLang="ja-JP"/>
              <a:t>——ほかにはどんなことができそうですか？」</a:t>
            </a:r>
          </a:p>
          <a:p>
            <a:endParaRPr lang="en-US" altLang="ja-JP" dirty="0"/>
          </a:p>
          <a:p>
            <a:r>
              <a:rPr lang="ja-JP" altLang="ja-JP"/>
              <a:t>進め方：「他には？」で手を挙げてもらい、出た意見を板書する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129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最後のまとめです。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/>
              <a:t>学んだことを踏まえて、</a:t>
            </a:r>
            <a:r>
              <a:rPr lang="ja-JP" altLang="ja-JP"/>
              <a:t>きょうからできることを考えてみましょう。</a:t>
            </a:r>
            <a:br>
              <a:rPr lang="en-US" altLang="ja-JP" dirty="0"/>
            </a:br>
            <a:r>
              <a:rPr lang="ja-JP" altLang="ja-JP" b="1"/>
              <a:t>紙を大切に使う、マークのついたものを選ぶ、日本の木を使う</a:t>
            </a:r>
            <a:r>
              <a:rPr lang="ja-JP" altLang="ja-JP"/>
              <a:t>——ほかにはどんなことができそうですか？」</a:t>
            </a:r>
          </a:p>
          <a:p>
            <a:endParaRPr lang="en-US" altLang="ja-JP" dirty="0"/>
          </a:p>
          <a:p>
            <a:r>
              <a:rPr lang="ja-JP" altLang="ja-JP"/>
              <a:t>進め方：「他には？」で手を挙げてもらい、出た意見を板書する</a:t>
            </a:r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48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2_17878328424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3_17878505613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5_17884510546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6_17887099711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4_17878341715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7_17878519357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8_17878328424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8b_17878873382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_17878933263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b_17884510546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9_17878329528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d_178789360368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9b_17887099711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0b_17884514705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1_17878506960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c_17878935349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3_17878355504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4_17884510546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1720</Words>
  <Application>Microsoft Macintosh PowerPoint</Application>
  <PresentationFormat>ワイド画面</PresentationFormat>
  <Paragraphs>109</Paragraphs>
  <Slides>18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真美 伊藤</cp:lastModifiedBy>
  <cp:revision>19</cp:revision>
  <dcterms:created xsi:type="dcterms:W3CDTF">2013-01-27T09:14:16Z</dcterms:created>
  <dcterms:modified xsi:type="dcterms:W3CDTF">2026-09-08T05:22:59Z</dcterms:modified>
  <cp:category/>
</cp:coreProperties>
</file>